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13"/>
  </p:notesMasterIdLst>
  <p:sldIdLst>
    <p:sldId id="256" r:id="rId2"/>
    <p:sldId id="257" r:id="rId3"/>
    <p:sldId id="261" r:id="rId4"/>
    <p:sldId id="371" r:id="rId5"/>
    <p:sldId id="1441" r:id="rId6"/>
    <p:sldId id="1439" r:id="rId7"/>
    <p:sldId id="291" r:id="rId8"/>
    <p:sldId id="265" r:id="rId9"/>
    <p:sldId id="1440" r:id="rId10"/>
    <p:sldId id="258"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Bigge" initials="MB" lastIdx="2" clrIdx="0">
    <p:extLst>
      <p:ext uri="{19B8F6BF-5375-455C-9EA6-DF929625EA0E}">
        <p15:presenceInfo xmlns:p15="http://schemas.microsoft.com/office/powerpoint/2012/main" userId="Melissa Big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6C8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F6648-B518-4D76-C5CB-0F04BD7B7343}" v="213" dt="2019-11-29T04:53:39.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33700" autoAdjust="0"/>
  </p:normalViewPr>
  <p:slideViewPr>
    <p:cSldViewPr snapToGrid="0" showGuides="1">
      <p:cViewPr>
        <p:scale>
          <a:sx n="23" d="100"/>
          <a:sy n="23" d="100"/>
        </p:scale>
        <p:origin x="2511" y="15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65" d="100"/>
          <a:sy n="65" d="100"/>
        </p:scale>
        <p:origin x="265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Bigge" userId="S::mbigge@nutrientsforlife.org::6952563b-888e-4eae-8430-a4471d3a8552" providerId="AD" clId="Web-{9EEF6648-B518-4D76-C5CB-0F04BD7B7343}"/>
    <pc:docChg chg="modSld">
      <pc:chgData name="Melissa Bigge" userId="S::mbigge@nutrientsforlife.org::6952563b-888e-4eae-8430-a4471d3a8552" providerId="AD" clId="Web-{9EEF6648-B518-4D76-C5CB-0F04BD7B7343}" dt="2019-11-29T04:53:39.865" v="208"/>
      <pc:docMkLst>
        <pc:docMk/>
      </pc:docMkLst>
      <pc:sldChg chg="modNotes">
        <pc:chgData name="Melissa Bigge" userId="S::mbigge@nutrientsforlife.org::6952563b-888e-4eae-8430-a4471d3a8552" providerId="AD" clId="Web-{9EEF6648-B518-4D76-C5CB-0F04BD7B7343}" dt="2019-11-29T04:45:48.739" v="1"/>
        <pc:sldMkLst>
          <pc:docMk/>
          <pc:sldMk cId="2768376874" sldId="257"/>
        </pc:sldMkLst>
      </pc:sldChg>
      <pc:sldChg chg="modNotes">
        <pc:chgData name="Melissa Bigge" userId="S::mbigge@nutrientsforlife.org::6952563b-888e-4eae-8430-a4471d3a8552" providerId="AD" clId="Web-{9EEF6648-B518-4D76-C5CB-0F04BD7B7343}" dt="2019-11-29T04:53:39.865" v="208"/>
        <pc:sldMkLst>
          <pc:docMk/>
          <pc:sldMk cId="601389482" sldId="258"/>
        </pc:sldMkLst>
      </pc:sldChg>
      <pc:sldChg chg="modNotes">
        <pc:chgData name="Melissa Bigge" userId="S::mbigge@nutrientsforlife.org::6952563b-888e-4eae-8430-a4471d3a8552" providerId="AD" clId="Web-{9EEF6648-B518-4D76-C5CB-0F04BD7B7343}" dt="2019-11-29T04:46:52.162" v="8"/>
        <pc:sldMkLst>
          <pc:docMk/>
          <pc:sldMk cId="3269114142" sldId="261"/>
        </pc:sldMkLst>
      </pc:sldChg>
      <pc:sldChg chg="modSp modNotes">
        <pc:chgData name="Melissa Bigge" userId="S::mbigge@nutrientsforlife.org::6952563b-888e-4eae-8430-a4471d3a8552" providerId="AD" clId="Web-{9EEF6648-B518-4D76-C5CB-0F04BD7B7343}" dt="2019-11-29T04:53:11.662" v="202"/>
        <pc:sldMkLst>
          <pc:docMk/>
          <pc:sldMk cId="4080431696" sldId="291"/>
        </pc:sldMkLst>
        <pc:spChg chg="mod">
          <ac:chgData name="Melissa Bigge" userId="S::mbigge@nutrientsforlife.org::6952563b-888e-4eae-8430-a4471d3a8552" providerId="AD" clId="Web-{9EEF6648-B518-4D76-C5CB-0F04BD7B7343}" dt="2019-11-29T04:48:56.084" v="24" actId="20577"/>
          <ac:spMkLst>
            <pc:docMk/>
            <pc:sldMk cId="4080431696" sldId="291"/>
            <ac:spMk id="5" creationId="{41571BA7-F1AB-4013-B7D5-6F9CFF9D2603}"/>
          </ac:spMkLst>
        </pc:spChg>
      </pc:sldChg>
      <pc:sldChg chg="modNotes">
        <pc:chgData name="Melissa Bigge" userId="S::mbigge@nutrientsforlife.org::6952563b-888e-4eae-8430-a4471d3a8552" providerId="AD" clId="Web-{9EEF6648-B518-4D76-C5CB-0F04BD7B7343}" dt="2019-11-29T04:48:31.272" v="21"/>
        <pc:sldMkLst>
          <pc:docMk/>
          <pc:sldMk cId="1769612756" sldId="1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C704960-1696-4837-9084-6E0309166CD2}" type="datetimeFigureOut">
              <a:rPr lang="en-US" smtClean="0"/>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6B6E0-CBF4-47E4-9125-B97788FA66BC}" type="slidenum">
              <a:rPr lang="en-US" smtClean="0"/>
              <a:t>‹#›</a:t>
            </a:fld>
            <a:endParaRPr lang="en-US"/>
          </a:p>
        </p:txBody>
      </p:sp>
    </p:spTree>
    <p:extLst>
      <p:ext uri="{BB962C8B-B14F-4D97-AF65-F5344CB8AC3E}">
        <p14:creationId xmlns:p14="http://schemas.microsoft.com/office/powerpoint/2010/main" val="140008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almart.com/ip/Great-Value-Plastic-Snack-Cups-with-Lids-5-5-oz-20-Count/14833746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1</a:t>
            </a:fld>
            <a:endParaRPr lang="en-US" dirty="0"/>
          </a:p>
        </p:txBody>
      </p:sp>
    </p:spTree>
    <p:extLst>
      <p:ext uri="{BB962C8B-B14F-4D97-AF65-F5344CB8AC3E}">
        <p14:creationId xmlns:p14="http://schemas.microsoft.com/office/powerpoint/2010/main" val="317843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talked a little earlier about my job title, but what is it that I actually do, and how does it relate to what we just learned about N, P, and K?</a:t>
            </a:r>
          </a:p>
          <a:p>
            <a:r>
              <a:rPr lang="en-US"/>
              <a:t>** Spend some time talking about your career, how it relates to Agriculture and the fertilizer industry. What do you do on a daily basis? What kind of education is needed to have a job like yours? Feel free to add additional slides and pictures to better explain your career.</a:t>
            </a:r>
            <a:endParaRPr lang="en-US">
              <a:cs typeface="Calibri"/>
            </a:endParaRPr>
          </a:p>
        </p:txBody>
      </p:sp>
      <p:sp>
        <p:nvSpPr>
          <p:cNvPr id="4" name="Slide Number Placeholder 3"/>
          <p:cNvSpPr>
            <a:spLocks noGrp="1"/>
          </p:cNvSpPr>
          <p:nvPr>
            <p:ph type="sldNum" sz="quarter" idx="5"/>
          </p:nvPr>
        </p:nvSpPr>
        <p:spPr/>
        <p:txBody>
          <a:bodyPr/>
          <a:lstStyle/>
          <a:p>
            <a:fld id="{AD76B6E0-CBF4-47E4-9125-B97788FA66BC}" type="slidenum">
              <a:rPr lang="en-US" smtClean="0"/>
              <a:t>10</a:t>
            </a:fld>
            <a:endParaRPr lang="en-US" dirty="0"/>
          </a:p>
        </p:txBody>
      </p:sp>
    </p:spTree>
    <p:extLst>
      <p:ext uri="{BB962C8B-B14F-4D97-AF65-F5344CB8AC3E}">
        <p14:creationId xmlns:p14="http://schemas.microsoft.com/office/powerpoint/2010/main" val="251585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have any questions. You may also add contact information if you would like to be available to answer additional questions.</a:t>
            </a:r>
          </a:p>
        </p:txBody>
      </p:sp>
      <p:sp>
        <p:nvSpPr>
          <p:cNvPr id="4" name="Slide Number Placeholder 3"/>
          <p:cNvSpPr>
            <a:spLocks noGrp="1"/>
          </p:cNvSpPr>
          <p:nvPr>
            <p:ph type="sldNum" sz="quarter" idx="5"/>
          </p:nvPr>
        </p:nvSpPr>
        <p:spPr/>
        <p:txBody>
          <a:bodyPr/>
          <a:lstStyle/>
          <a:p>
            <a:fld id="{AD76B6E0-CBF4-47E4-9125-B97788FA66BC}" type="slidenum">
              <a:rPr lang="en-US" smtClean="0"/>
              <a:t>11</a:t>
            </a:fld>
            <a:endParaRPr lang="en-US"/>
          </a:p>
        </p:txBody>
      </p:sp>
    </p:spTree>
    <p:extLst>
      <p:ext uri="{BB962C8B-B14F-4D97-AF65-F5344CB8AC3E}">
        <p14:creationId xmlns:p14="http://schemas.microsoft.com/office/powerpoint/2010/main" val="160318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__________________ and I work for ___________________ doing ____________________.</a:t>
            </a:r>
          </a:p>
          <a:p>
            <a:r>
              <a:rPr lang="en-US" dirty="0"/>
              <a:t>Introduce a little about yourself (Ex. You can share the town you live in, school you attended if local, highlight of the grade of the classroom you are in to make yourself relatable, something about your family, hobbies)  </a:t>
            </a:r>
            <a:endParaRPr lang="en-US" dirty="0">
              <a:cs typeface="Calibri"/>
            </a:endParaRPr>
          </a:p>
          <a:p>
            <a:r>
              <a:rPr lang="en-US" dirty="0"/>
              <a:t>We will talk a little more about my career later.</a:t>
            </a:r>
          </a:p>
        </p:txBody>
      </p:sp>
      <p:sp>
        <p:nvSpPr>
          <p:cNvPr id="4" name="Slide Number Placeholder 3"/>
          <p:cNvSpPr>
            <a:spLocks noGrp="1"/>
          </p:cNvSpPr>
          <p:nvPr>
            <p:ph type="sldNum" sz="quarter" idx="5"/>
          </p:nvPr>
        </p:nvSpPr>
        <p:spPr/>
        <p:txBody>
          <a:bodyPr/>
          <a:lstStyle/>
          <a:p>
            <a:fld id="{AD76B6E0-CBF4-47E4-9125-B97788FA66BC}" type="slidenum">
              <a:rPr lang="en-US" smtClean="0"/>
              <a:t>2</a:t>
            </a:fld>
            <a:endParaRPr lang="en-US" dirty="0"/>
          </a:p>
        </p:txBody>
      </p:sp>
    </p:spTree>
    <p:extLst>
      <p:ext uri="{BB962C8B-B14F-4D97-AF65-F5344CB8AC3E}">
        <p14:creationId xmlns:p14="http://schemas.microsoft.com/office/powerpoint/2010/main" val="421536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Materials needed:</a:t>
            </a:r>
          </a:p>
          <a:p>
            <a:pPr lvl="0"/>
            <a:r>
              <a:rPr lang="en-US"/>
              <a:t>-</a:t>
            </a:r>
            <a:r>
              <a:rPr lang="en-US" sz="1200" kern="1200">
                <a:solidFill>
                  <a:schemeClr val="tx1"/>
                </a:solidFill>
                <a:effectLst/>
                <a:latin typeface="+mn-lt"/>
                <a:ea typeface="+mn-ea"/>
                <a:cs typeface="+mn-cs"/>
              </a:rPr>
              <a:t>3 clear, 12-oz clear plastic bottles or 5oz plastic cups with lids </a:t>
            </a:r>
            <a:r>
              <a:rPr lang="en-US" sz="1200" u="sng" kern="1200" dirty="0">
                <a:solidFill>
                  <a:schemeClr val="tx1"/>
                </a:solidFill>
                <a:effectLst/>
                <a:latin typeface="+mn-lt"/>
                <a:ea typeface="+mn-ea"/>
                <a:cs typeface="+mn-cs"/>
                <a:hlinkClick r:id="rId3"/>
              </a:rPr>
              <a:t>https://www.walmart.com/ip/Great-Value-Plastic-Snack-Cups-with-Lids-5-5-oz-20-Count/148337466</a:t>
            </a:r>
            <a:endParaRPr lang="en-US" sz="1200" kern="1200" dirty="0">
              <a:solidFill>
                <a:schemeClr val="tx1"/>
              </a:solidFill>
              <a:effectLst/>
              <a:latin typeface="+mn-lt"/>
              <a:ea typeface="+mn-ea"/>
              <a:cs typeface="+mn-cs"/>
            </a:endParaRPr>
          </a:p>
          <a:p>
            <a:r>
              <a:rPr lang="en-US" dirty="0"/>
              <a:t>-</a:t>
            </a:r>
            <a:r>
              <a:rPr lang="en-US" sz="1200" kern="1200" dirty="0">
                <a:solidFill>
                  <a:schemeClr val="tx1"/>
                </a:solidFill>
                <a:effectLst/>
                <a:latin typeface="+mn-lt"/>
                <a:ea typeface="+mn-ea"/>
                <a:cs typeface="+mn-cs"/>
              </a:rPr>
              <a:t>10 oz each of potting soil, local soil, and </a:t>
            </a:r>
            <a:r>
              <a:rPr lang="en-US" dirty="0"/>
              <a:t>sand (Try </a:t>
            </a:r>
            <a:r>
              <a:rPr lang="en-US" sz="1200" kern="1200" dirty="0">
                <a:solidFill>
                  <a:schemeClr val="tx1"/>
                </a:solidFill>
                <a:effectLst/>
                <a:latin typeface="+mn-lt"/>
                <a:ea typeface="+mn-ea"/>
                <a:cs typeface="+mn-cs"/>
              </a:rPr>
              <a:t>to obtain coarse sand similar to that used for home improvement projects. Clean, fine</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sand may not allow water to pass as readily as most sands found in soils</a:t>
            </a:r>
            <a:r>
              <a:rPr lang="en-US" dirty="0"/>
              <a:t>).</a:t>
            </a:r>
            <a:endParaRPr lang="en-US" sz="1200" kern="1200">
              <a:solidFill>
                <a:schemeClr val="tx1"/>
              </a:solidFill>
              <a:effectLst/>
              <a:latin typeface="+mn-lt"/>
              <a:cs typeface="Calibri"/>
            </a:endParaRPr>
          </a:p>
          <a:p>
            <a:pPr lvl="0"/>
            <a:r>
              <a:rPr lang="en-US"/>
              <a:t>-</a:t>
            </a:r>
            <a:r>
              <a:rPr lang="en-US" sz="1200" kern="1200">
                <a:solidFill>
                  <a:schemeClr val="tx1"/>
                </a:solidFill>
                <a:effectLst/>
                <a:latin typeface="+mn-lt"/>
                <a:ea typeface="+mn-ea"/>
                <a:cs typeface="+mn-cs"/>
              </a:rPr>
              <a:t>Water</a:t>
            </a:r>
            <a:endParaRPr lang="en-US" sz="1200" kern="1200">
              <a:solidFill>
                <a:schemeClr val="tx1"/>
              </a:solidFill>
              <a:effectLst/>
              <a:latin typeface="+mn-lt"/>
              <a:cs typeface="Calibri"/>
            </a:endParaRPr>
          </a:p>
          <a:p>
            <a:r>
              <a:rPr lang="en-US" dirty="0"/>
              <a:t>-</a:t>
            </a:r>
            <a:r>
              <a:rPr lang="en-US" sz="1200" kern="1200" dirty="0">
                <a:solidFill>
                  <a:schemeClr val="tx1"/>
                </a:solidFill>
                <a:effectLst/>
                <a:latin typeface="+mn-lt"/>
                <a:ea typeface="+mn-ea"/>
                <a:cs typeface="+mn-cs"/>
              </a:rPr>
              <a:t>Funnel (optional)</a:t>
            </a:r>
            <a:endParaRPr lang="en-US" dirty="0"/>
          </a:p>
          <a:p>
            <a:pPr lvl="0"/>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Prepare bottles at least one day before making observations.</a:t>
            </a:r>
          </a:p>
          <a:p>
            <a:r>
              <a:rPr lang="en-US" sz="1200" u="sng" kern="1200" dirty="0">
                <a:solidFill>
                  <a:schemeClr val="tx1"/>
                </a:solidFill>
                <a:effectLst/>
                <a:latin typeface="+mn-lt"/>
                <a:ea typeface="+mn-ea"/>
                <a:cs typeface="+mn-cs"/>
              </a:rPr>
              <a:t>Step 1</a:t>
            </a:r>
            <a:r>
              <a:rPr lang="en-US" sz="1200" kern="1200" dirty="0">
                <a:solidFill>
                  <a:schemeClr val="tx1"/>
                </a:solidFill>
                <a:effectLst/>
                <a:latin typeface="+mn-lt"/>
                <a:ea typeface="+mn-ea"/>
                <a:cs typeface="+mn-cs"/>
              </a:rPr>
              <a:t>: Fill each bottle about two-thirds full of soil. Place potting soil, local soil and sand in separate bottles. (A funnel or a paper cone may make it easier to get the soil in the bottles). </a:t>
            </a:r>
          </a:p>
          <a:p>
            <a:r>
              <a:rPr lang="en-US" sz="1200" u="sng" kern="1200" dirty="0">
                <a:solidFill>
                  <a:schemeClr val="tx1"/>
                </a:solidFill>
                <a:effectLst/>
                <a:latin typeface="+mn-lt"/>
                <a:ea typeface="+mn-ea"/>
                <a:cs typeface="+mn-cs"/>
              </a:rPr>
              <a:t>Step 2</a:t>
            </a:r>
            <a:r>
              <a:rPr lang="en-US" sz="1200" kern="1200" dirty="0">
                <a:solidFill>
                  <a:schemeClr val="tx1"/>
                </a:solidFill>
                <a:effectLst/>
                <a:latin typeface="+mn-lt"/>
                <a:ea typeface="+mn-ea"/>
                <a:cs typeface="+mn-cs"/>
              </a:rPr>
              <a:t> : Add water to near the top of each bottle. Place caps on the bottles, shake the contents well, and place the bottles in a location where they will not be disturbed. Prepare at least one day before making observations.</a:t>
            </a:r>
          </a:p>
          <a:p>
            <a:endParaRPr lang="en-US" dirty="0">
              <a:cs typeface="Calibri" panose="020F0502020204030204"/>
            </a:endParaRPr>
          </a:p>
          <a:p>
            <a:r>
              <a:rPr lang="en-US" sz="1200" kern="1200" dirty="0">
                <a:solidFill>
                  <a:schemeClr val="tx1"/>
                </a:solidFill>
                <a:effectLst/>
                <a:latin typeface="+mn-lt"/>
                <a:ea typeface="+mn-ea"/>
                <a:cs typeface="+mn-cs"/>
              </a:rPr>
              <a:t>**Optional: Divide into groups and have students make their own with the 5oz plastic cups.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 careful when transporting the bottles to try and not disturb the solutions that have already separated.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Today we are going to take a look at the different particles that make up soil. Do you think all soil is the same? Not all soil is created equal. Soil is made up of different particles that are categorized into three groups – sand, silt, and clay. If we were to look under a microscope, you’d see that those particles are each different sizes. Sand has the largest particles and clay has the smallest particles. If you look at the size differences on the screen, the volleyball represents sand, the tennis ball represents silt, and ping pong ball, which is much smaller, represents the clay.</a:t>
            </a:r>
          </a:p>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3</a:t>
            </a:fld>
            <a:endParaRPr lang="en-US" dirty="0"/>
          </a:p>
        </p:txBody>
      </p:sp>
    </p:spTree>
    <p:extLst>
      <p:ext uri="{BB962C8B-B14F-4D97-AF65-F5344CB8AC3E}">
        <p14:creationId xmlns:p14="http://schemas.microsoft.com/office/powerpoint/2010/main" val="202150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soils are a combination of the three groups. The relative percentages of sand, silt, and clay are what give soil its texture. For example a clay loam texture soil has nearly equal parts of sand, slit, and clay.  In this activity, you are going to observe three different soil types (potting soil, local soil and sand) that have been mixed with water and allowed to settle. In the demonstration, you will be able to see the different types of particles that make up the soil.</a:t>
            </a:r>
          </a:p>
          <a:p>
            <a:endParaRPr lang="en-US" dirty="0"/>
          </a:p>
        </p:txBody>
      </p:sp>
      <p:sp>
        <p:nvSpPr>
          <p:cNvPr id="4" name="Slide Number Placeholder 3"/>
          <p:cNvSpPr>
            <a:spLocks noGrp="1"/>
          </p:cNvSpPr>
          <p:nvPr>
            <p:ph type="sldNum" sz="quarter" idx="10"/>
          </p:nvPr>
        </p:nvSpPr>
        <p:spPr/>
        <p:txBody>
          <a:bodyPr/>
          <a:lstStyle/>
          <a:p>
            <a:fld id="{2CDE9B1B-704C-42C5-9C62-D263CD7FDA83}" type="slidenum">
              <a:rPr lang="en-US" smtClean="0"/>
              <a:t>4</a:t>
            </a:fld>
            <a:endParaRPr lang="en-US" dirty="0"/>
          </a:p>
        </p:txBody>
      </p:sp>
    </p:spTree>
    <p:extLst>
      <p:ext uri="{BB962C8B-B14F-4D97-AF65-F5344CB8AC3E}">
        <p14:creationId xmlns:p14="http://schemas.microsoft.com/office/powerpoint/2010/main" val="114043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Soil is also made up of organic matter. Does anyone know what organic matter is? </a:t>
            </a:r>
            <a:r>
              <a:rPr lang="en-US" sz="1200" kern="1200" dirty="0">
                <a:solidFill>
                  <a:schemeClr val="tx1"/>
                </a:solidFill>
                <a:effectLst/>
                <a:latin typeface="+mn-lt"/>
                <a:ea typeface="+mn-ea"/>
                <a:cs typeface="+mn-cs"/>
              </a:rPr>
              <a:t>Materials from living or once living organisms can be called organic matter. Some examples of this are dead plant material, worms, or decomposing insects.</a:t>
            </a:r>
          </a:p>
          <a:p>
            <a:endParaRPr lang="en-US" altLang="en-US" dirty="0">
              <a:latin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201394AB-913C-4BAB-BCCB-FA30C2AA77F4}" type="slidenum">
              <a:rPr lang="en-US" altLang="en-US" smtClean="0">
                <a:solidFill>
                  <a:srgbClr val="000000"/>
                </a:solidFill>
              </a:rPr>
              <a:pPr eaLnBrk="1" hangingPunct="1"/>
              <a:t>5</a:t>
            </a:fld>
            <a:endParaRPr lang="en-US" altLang="en-US" dirty="0">
              <a:solidFill>
                <a:srgbClr val="000000"/>
              </a:solidFill>
            </a:endParaRPr>
          </a:p>
        </p:txBody>
      </p:sp>
    </p:spTree>
    <p:extLst>
      <p:ext uri="{BB962C8B-B14F-4D97-AF65-F5344CB8AC3E}">
        <p14:creationId xmlns:p14="http://schemas.microsoft.com/office/powerpoint/2010/main" val="253047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bottles of potting soil, local soil, and sand that were previously prepared with water and allowed to settle. Each bottle </a:t>
            </a:r>
            <a:r>
              <a:rPr lang="en-US" dirty="0"/>
              <a:t>was </a:t>
            </a:r>
            <a:r>
              <a:rPr lang="en-US" sz="1200" kern="1200" dirty="0">
                <a:solidFill>
                  <a:schemeClr val="tx1"/>
                </a:solidFill>
                <a:effectLst/>
                <a:latin typeface="+mn-lt"/>
                <a:ea typeface="+mn-ea"/>
                <a:cs typeface="+mn-cs"/>
              </a:rPr>
              <a:t>about </a:t>
            </a:r>
            <a:r>
              <a:rPr lang="en-US" dirty="0"/>
              <a:t>1/3 full </a:t>
            </a:r>
            <a:r>
              <a:rPr lang="en-US" sz="1200" kern="1200" dirty="0">
                <a:solidFill>
                  <a:schemeClr val="tx1"/>
                </a:solidFill>
                <a:effectLst/>
                <a:latin typeface="+mn-lt"/>
                <a:ea typeface="+mn-ea"/>
                <a:cs typeface="+mn-cs"/>
              </a:rPr>
              <a:t>of potting soil, local soil or sand and water. I shook them up and allowed the soil to settle at the bottom. We are going to make some observations about the different types of soil.</a:t>
            </a:r>
            <a:r>
              <a:rPr lang="en-US" dirty="0"/>
              <a:t> </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**Optional break into groups and have each group make their own soil cups, using the 5oz cups, make sure they hold the lid tightly when shaking.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gather around the bottles here and make observations about the different soils.</a:t>
            </a:r>
          </a:p>
          <a:p>
            <a:pPr lvl="0"/>
            <a:r>
              <a:rPr lang="en-US" sz="1200" kern="1200" dirty="0">
                <a:solidFill>
                  <a:schemeClr val="tx1"/>
                </a:solidFill>
                <a:effectLst/>
                <a:latin typeface="+mn-lt"/>
                <a:ea typeface="+mn-ea"/>
                <a:cs typeface="+mn-cs"/>
              </a:rPr>
              <a:t>Students will observe that the different soils separate differently. At this point, students will not know what is found in each layer.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0806BEA-D0AD-4D53-98CC-64B31BC046AF}" type="slidenum">
              <a:rPr lang="en-US" smtClean="0"/>
              <a:pPr>
                <a:defRPr/>
              </a:pPr>
              <a:t>6</a:t>
            </a:fld>
            <a:endParaRPr lang="en-US" dirty="0"/>
          </a:p>
        </p:txBody>
      </p:sp>
    </p:spTree>
    <p:extLst>
      <p:ext uri="{BB962C8B-B14F-4D97-AF65-F5344CB8AC3E}">
        <p14:creationId xmlns:p14="http://schemas.microsoft.com/office/powerpoint/2010/main" val="266888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Can you identify the organic material in the water bottles? </a:t>
            </a:r>
          </a:p>
          <a:p>
            <a:r>
              <a:rPr lang="en-US" sz="1200" kern="1200" dirty="0">
                <a:solidFill>
                  <a:schemeClr val="tx1"/>
                </a:solidFill>
                <a:effectLst/>
                <a:latin typeface="+mn-lt"/>
                <a:ea typeface="+mn-ea"/>
                <a:cs typeface="+mn-cs"/>
              </a:rPr>
              <a:t>-Soils contain both organic and inorganic material. </a:t>
            </a:r>
          </a:p>
          <a:p>
            <a:r>
              <a:rPr lang="en-US" sz="1200" kern="1200" dirty="0">
                <a:solidFill>
                  <a:schemeClr val="tx1"/>
                </a:solidFill>
                <a:effectLst/>
                <a:latin typeface="+mn-lt"/>
                <a:ea typeface="+mn-ea"/>
                <a:cs typeface="+mn-cs"/>
              </a:rPr>
              <a:t>Where do you see the organic material? </a:t>
            </a:r>
          </a:p>
          <a:p>
            <a:r>
              <a:rPr lang="en-US" sz="1200" kern="1200" dirty="0">
                <a:solidFill>
                  <a:schemeClr val="tx1"/>
                </a:solidFill>
                <a:effectLst/>
                <a:latin typeface="+mn-lt"/>
                <a:ea typeface="+mn-ea"/>
                <a:cs typeface="+mn-cs"/>
              </a:rPr>
              <a:t>-Organic material is less dense than inorganic material and floats to the surface of the water. </a:t>
            </a:r>
          </a:p>
          <a:p>
            <a:pPr lvl="0"/>
            <a:r>
              <a:rPr lang="en-US" sz="1200" kern="1200" dirty="0">
                <a:solidFill>
                  <a:schemeClr val="tx1"/>
                </a:solidFill>
                <a:effectLst/>
                <a:latin typeface="+mn-lt"/>
                <a:ea typeface="+mn-ea"/>
                <a:cs typeface="+mn-cs"/>
              </a:rPr>
              <a:t>You’ll notice there is a difference in the color of the water in each water bottle. </a:t>
            </a:r>
          </a:p>
          <a:p>
            <a:r>
              <a:rPr lang="en-US" sz="1200" kern="1200" dirty="0">
                <a:solidFill>
                  <a:schemeClr val="tx1"/>
                </a:solidFill>
                <a:effectLst/>
                <a:latin typeface="+mn-lt"/>
                <a:ea typeface="+mn-ea"/>
                <a:cs typeface="+mn-cs"/>
              </a:rPr>
              <a:t>What could cause the differences? </a:t>
            </a:r>
          </a:p>
          <a:p>
            <a:r>
              <a:rPr lang="en-US" sz="1200" kern="1200" dirty="0">
                <a:solidFill>
                  <a:schemeClr val="tx1"/>
                </a:solidFill>
                <a:effectLst/>
                <a:latin typeface="+mn-lt"/>
                <a:ea typeface="+mn-ea"/>
                <a:cs typeface="+mn-cs"/>
              </a:rPr>
              <a:t>-The cloudiness in the water comes from inorganic particles called clay</a:t>
            </a:r>
            <a:r>
              <a:rPr lang="en-US" dirty="0"/>
              <a:t>.</a:t>
            </a:r>
            <a:r>
              <a:rPr lang="en-US" sz="1200" kern="1200" dirty="0">
                <a:solidFill>
                  <a:schemeClr val="tx1"/>
                </a:solidFill>
                <a:effectLst/>
                <a:latin typeface="+mn-lt"/>
                <a:ea typeface="+mn-ea"/>
                <a:cs typeface="+mn-cs"/>
              </a:rPr>
              <a:t> </a:t>
            </a:r>
            <a:r>
              <a:rPr lang="en-US" dirty="0"/>
              <a:t>They </a:t>
            </a:r>
            <a:r>
              <a:rPr lang="en-US" sz="1200" kern="1200" dirty="0">
                <a:solidFill>
                  <a:schemeClr val="tx1"/>
                </a:solidFill>
                <a:effectLst/>
                <a:latin typeface="+mn-lt"/>
                <a:ea typeface="+mn-ea"/>
                <a:cs typeface="+mn-cs"/>
              </a:rPr>
              <a:t>are so small </a:t>
            </a:r>
            <a:r>
              <a:rPr lang="en-US" dirty="0"/>
              <a:t>that they</a:t>
            </a:r>
            <a:r>
              <a:rPr lang="en-US" sz="1200" kern="1200" dirty="0">
                <a:solidFill>
                  <a:schemeClr val="tx1"/>
                </a:solidFill>
                <a:effectLst/>
                <a:latin typeface="+mn-lt"/>
                <a:ea typeface="+mn-ea"/>
                <a:cs typeface="+mn-cs"/>
              </a:rPr>
              <a:t> can remain suspended in the water. Most of the nutrients in the soil is found in the organic mater and the clay.</a:t>
            </a:r>
            <a:r>
              <a:rPr lang="en-US" dirty="0"/>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Do you think each soil type will support plant growth equally?</a:t>
            </a:r>
          </a:p>
          <a:p>
            <a:r>
              <a:rPr lang="en-US" sz="1200" kern="1200" dirty="0">
                <a:solidFill>
                  <a:schemeClr val="tx1"/>
                </a:solidFill>
                <a:effectLst/>
                <a:latin typeface="+mn-lt"/>
                <a:ea typeface="+mn-ea"/>
                <a:cs typeface="+mn-cs"/>
              </a:rPr>
              <a:t>- Most students will recognize that since soils differ in their amounts of organic material and clay, they will vary in their ability to support plant growth. Sand doesn’t hold water and nutrients because </a:t>
            </a:r>
            <a:r>
              <a:rPr lang="en-US" dirty="0"/>
              <a:t>of their particle size. The water runs straight through, unlike clay which has extremely small particles that hold more water and nutrients. Because clay's particle size is so small, soils that contain a lot of clay have poor drainage. </a:t>
            </a:r>
            <a:r>
              <a:rPr lang="en-US" sz="1200" kern="1200" dirty="0">
                <a:solidFill>
                  <a:schemeClr val="tx1"/>
                </a:solidFill>
                <a:effectLst/>
                <a:latin typeface="+mn-lt"/>
                <a:ea typeface="+mn-ea"/>
                <a:cs typeface="+mn-cs"/>
              </a:rPr>
              <a:t>It is important to understand the differences in soil to make educated decisions.</a:t>
            </a:r>
            <a:endParaRPr lang="en-US" sz="1200" kern="1200" dirty="0">
              <a:solidFill>
                <a:schemeClr val="tx1"/>
              </a:solidFill>
              <a:effectLst/>
              <a:latin typeface="+mn-lt"/>
              <a:cs typeface="Calibri"/>
            </a:endParaRPr>
          </a:p>
          <a:p>
            <a:endParaRPr lang="en-US" altLang="en-US" dirty="0">
              <a:latin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201394AB-913C-4BAB-BCCB-FA30C2AA77F4}" type="slidenum">
              <a:rPr lang="en-US" altLang="en-US" smtClean="0">
                <a:solidFill>
                  <a:srgbClr val="000000"/>
                </a:solidFill>
              </a:rPr>
              <a:pPr eaLnBrk="1" hangingPunct="1"/>
              <a:t>7</a:t>
            </a:fld>
            <a:endParaRPr lang="en-US" altLang="en-US" dirty="0">
              <a:solidFill>
                <a:srgbClr val="000000"/>
              </a:solidFill>
            </a:endParaRPr>
          </a:p>
        </p:txBody>
      </p:sp>
    </p:spTree>
    <p:extLst>
      <p:ext uri="{BB962C8B-B14F-4D97-AF65-F5344CB8AC3E}">
        <p14:creationId xmlns:p14="http://schemas.microsoft.com/office/powerpoint/2010/main" val="9419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effectLst/>
                <a:latin typeface="+mn-lt"/>
                <a:ea typeface="+mn-ea"/>
                <a:cs typeface="+mn-cs"/>
              </a:rPr>
              <a:t>You will notice the potting soil showed a thick layer of dark material on the bottom, a thick layer of cloudy water, and a thinner layer of organic material on the top.</a:t>
            </a:r>
          </a:p>
          <a:p>
            <a:r>
              <a:rPr lang="en-US" sz="1200" b="0" kern="1200" dirty="0">
                <a:solidFill>
                  <a:schemeClr val="tx1"/>
                </a:solidFill>
                <a:effectLst/>
                <a:latin typeface="+mn-lt"/>
                <a:ea typeface="+mn-ea"/>
                <a:cs typeface="+mn-cs"/>
              </a:rPr>
              <a:t>Local soils may differ, but a typical soil will show layering similar to potting soil, though there may be less organic material floating on the surface. You will notice that the soil will form layers with sand settling to the bottom, silt in the middle and clay on top. </a:t>
            </a:r>
          </a:p>
          <a:p>
            <a:r>
              <a:rPr lang="en-US" sz="1200" b="0" kern="1200" dirty="0">
                <a:solidFill>
                  <a:schemeClr val="tx1"/>
                </a:solidFill>
                <a:effectLst/>
                <a:latin typeface="+mn-lt"/>
                <a:ea typeface="+mn-ea"/>
                <a:cs typeface="+mn-cs"/>
              </a:rPr>
              <a:t>Most of the sand will form a very thick layer on the bottom of the container. There will be a thick layer </a:t>
            </a:r>
            <a:r>
              <a:rPr lang="en-US" sz="1200" kern="1200" dirty="0">
                <a:solidFill>
                  <a:schemeClr val="tx1"/>
                </a:solidFill>
                <a:effectLst/>
                <a:latin typeface="+mn-lt"/>
                <a:ea typeface="+mn-ea"/>
                <a:cs typeface="+mn-cs"/>
              </a:rPr>
              <a:t>of clear water and a very thin layer of material on the surface.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73274A4-2772-EF49-86F2-68AE3C2CBF3D}" type="slidenum">
              <a:rPr lang="en-US" smtClean="0"/>
              <a:pPr/>
              <a:t>8</a:t>
            </a:fld>
            <a:endParaRPr lang="en-US" dirty="0"/>
          </a:p>
        </p:txBody>
      </p:sp>
    </p:spTree>
    <p:extLst>
      <p:ext uri="{BB962C8B-B14F-4D97-AF65-F5344CB8AC3E}">
        <p14:creationId xmlns:p14="http://schemas.microsoft.com/office/powerpoint/2010/main" val="267251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been talking about the different particle sizes and the differences between sand, silt and clay, now lets take a brief look at the nutrients that plants need to grow and be healthy.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matter what you grow, it needs the three primary nutrients N, P and 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science, we call nitrogen “N.” How do you think nitrogen helps plants? </a:t>
            </a:r>
            <a:r>
              <a:rPr lang="en-US" sz="1200" b="1" kern="1200" dirty="0">
                <a:solidFill>
                  <a:schemeClr val="tx1"/>
                </a:solidFill>
                <a:effectLst/>
                <a:latin typeface="+mn-lt"/>
                <a:ea typeface="+mn-ea"/>
                <a:cs typeface="+mn-cs"/>
              </a:rPr>
              <a:t>Plants need nitrogen to be green and healthy</a:t>
            </a:r>
            <a:r>
              <a:rPr lang="en-US" sz="1200" kern="1200" dirty="0">
                <a:solidFill>
                  <a:schemeClr val="tx1"/>
                </a:solidFill>
                <a:effectLst/>
                <a:latin typeface="+mn-lt"/>
                <a:ea typeface="+mn-ea"/>
                <a:cs typeface="+mn-cs"/>
              </a:rPr>
              <a:t>. Without nitrogen, plant leaves will be weak and yellow.  Some plants require a lot of Nitrogen, so N is the first member of the NPK team.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member of the team is P, which stands for Phosphorus. </a:t>
            </a:r>
            <a:r>
              <a:rPr lang="en-US" sz="1200" b="1" kern="1200" dirty="0">
                <a:solidFill>
                  <a:schemeClr val="tx1"/>
                </a:solidFill>
                <a:effectLst/>
                <a:latin typeface="+mn-lt"/>
                <a:ea typeface="+mn-ea"/>
                <a:cs typeface="+mn-cs"/>
              </a:rPr>
              <a:t>Without phosphorus the plant cannot conduct Photosynthesis</a:t>
            </a:r>
            <a:r>
              <a:rPr lang="en-US" sz="1200" kern="1200" dirty="0">
                <a:solidFill>
                  <a:schemeClr val="tx1"/>
                </a:solidFill>
                <a:effectLst/>
                <a:latin typeface="+mn-lt"/>
                <a:ea typeface="+mn-ea"/>
                <a:cs typeface="+mn-cs"/>
              </a:rPr>
              <a:t>.  The leaves of a plant take in energy from the sun and turn it into energy for the plant. This is called photosynthesis.  </a:t>
            </a:r>
            <a:r>
              <a:rPr lang="en-US" sz="1200" b="1" kern="1200" dirty="0">
                <a:solidFill>
                  <a:schemeClr val="tx1"/>
                </a:solidFill>
                <a:effectLst/>
                <a:latin typeface="+mn-lt"/>
                <a:ea typeface="+mn-ea"/>
                <a:cs typeface="+mn-cs"/>
              </a:rPr>
              <a:t>Phosphorus also helps encourage plants to grow strong and healthy roots</a:t>
            </a:r>
            <a:r>
              <a:rPr lang="en-US" sz="1200" kern="1200" dirty="0">
                <a:solidFill>
                  <a:schemeClr val="tx1"/>
                </a:solidFill>
                <a:effectLst/>
                <a:latin typeface="+mn-lt"/>
                <a:ea typeface="+mn-ea"/>
                <a:cs typeface="+mn-cs"/>
              </a:rPr>
              <a:t>, as well as helps the plant produce quality seeds, flowers, and fruit. Phosphorus can even help a plant resist disease, too.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Potassium, also called K, looks like a pink rock when it is mined.  It’s mined either underground in the southeastern part of the United States or in the mountains in the northwest region.  </a:t>
            </a:r>
            <a:r>
              <a:rPr lang="en-US" sz="1200" b="1" kern="1200" dirty="0">
                <a:solidFill>
                  <a:schemeClr val="tx1"/>
                </a:solidFill>
                <a:effectLst/>
                <a:latin typeface="+mn-lt"/>
                <a:ea typeface="+mn-ea"/>
                <a:cs typeface="+mn-cs"/>
              </a:rPr>
              <a:t>Potassium protects plants against diseases and helps the plants when it is cold or dry</a:t>
            </a:r>
            <a:r>
              <a:rPr lang="en-US" sz="1200" kern="1200" dirty="0">
                <a:solidFill>
                  <a:schemeClr val="tx1"/>
                </a:solidFill>
                <a:effectLst/>
                <a:latin typeface="+mn-lt"/>
                <a:ea typeface="+mn-ea"/>
                <a:cs typeface="+mn-cs"/>
              </a:rPr>
              <a:t>. It also helps the food you buy stay fresh.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do farmers add these nutrients back to the soil if they are missing?  Fertilizers! Every plant needs a specific amount of these nutrients, similar to a recipe when cooking.  Some need more nitrogen, some need more phosphorus.  Farmers send soil samples to agronomists, or a soil scientist, to find out how much fertilizer they need to add to their fields.  They don’t want too little or their plants won’t grow well, and they don’t want too much because that could hurt their plants too.  Farmers strive to be environmentally friendly, as well as economical.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9</a:t>
            </a:fld>
            <a:endParaRPr lang="en-US" dirty="0"/>
          </a:p>
        </p:txBody>
      </p:sp>
    </p:spTree>
    <p:extLst>
      <p:ext uri="{BB962C8B-B14F-4D97-AF65-F5344CB8AC3E}">
        <p14:creationId xmlns:p14="http://schemas.microsoft.com/office/powerpoint/2010/main" val="3339822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287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0800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0643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15480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629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74529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22087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8188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8114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03251" y="6465891"/>
            <a:ext cx="7234767" cy="190500"/>
          </a:xfrm>
          <a:prstGeom prst="rect">
            <a:avLst/>
          </a:prstGeom>
        </p:spPr>
        <p:txBody>
          <a:bodyPr/>
          <a:lstStyle>
            <a:lvl1pPr>
              <a:defRPr/>
            </a:lvl1pPr>
          </a:lstStyle>
          <a:p>
            <a:endParaRPr lang="en-US" dirty="0"/>
          </a:p>
        </p:txBody>
      </p:sp>
      <p:sp>
        <p:nvSpPr>
          <p:cNvPr id="3" name="Content Placeholder 2"/>
          <p:cNvSpPr>
            <a:spLocks noGrp="1"/>
          </p:cNvSpPr>
          <p:nvPr>
            <p:ph idx="1"/>
          </p:nvPr>
        </p:nvSpPr>
        <p:spPr>
          <a:xfrm>
            <a:off x="609600" y="1138686"/>
            <a:ext cx="10972800" cy="473710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241989"/>
            <a:ext cx="10972800" cy="405719"/>
          </a:xfrm>
          <a:prstGeom prst="rect">
            <a:avLst/>
          </a:prstGeom>
        </p:spPr>
        <p:txBody>
          <a:bodyPr lIns="0" tIns="0" rIns="0" bIns="0"/>
          <a:lstStyle>
            <a:lvl1pPr algn="l" rtl="0" fontAlgn="base">
              <a:spcBef>
                <a:spcPct val="0"/>
              </a:spcBef>
              <a:spcAft>
                <a:spcPct val="0"/>
              </a:spcAft>
              <a:defRPr lang="en-US" sz="2400" b="1" kern="1200">
                <a:solidFill>
                  <a:schemeClr val="tx1"/>
                </a:solidFill>
                <a:latin typeface="+mj-lt"/>
                <a:ea typeface="+mj-ea"/>
                <a:cs typeface="+mj-cs"/>
              </a:defRPr>
            </a:lvl1pPr>
          </a:lstStyle>
          <a:p>
            <a:r>
              <a:rPr lang="en-US"/>
              <a:t>Click to edit Master title style</a:t>
            </a:r>
            <a:endParaRPr lang="en-US" dirty="0"/>
          </a:p>
        </p:txBody>
      </p:sp>
      <p:sp>
        <p:nvSpPr>
          <p:cNvPr id="8" name="Subtitle 2"/>
          <p:cNvSpPr>
            <a:spLocks noGrp="1"/>
          </p:cNvSpPr>
          <p:nvPr>
            <p:ph type="subTitle" idx="11" hasCustomPrompt="1"/>
          </p:nvPr>
        </p:nvSpPr>
        <p:spPr>
          <a:xfrm>
            <a:off x="609601" y="631374"/>
            <a:ext cx="10968567" cy="353787"/>
          </a:xfrm>
          <a:prstGeom prst="rect">
            <a:avLst/>
          </a:prstGeom>
        </p:spPr>
        <p:txBody>
          <a:bodyPr lIns="0" tIns="0" rIns="0" bIns="0"/>
          <a:lstStyle>
            <a:lvl1pPr marL="0" indent="0" algn="l">
              <a:buNone/>
              <a:defRPr sz="1600" b="1"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Subtitle</a:t>
            </a:r>
          </a:p>
        </p:txBody>
      </p:sp>
    </p:spTree>
    <p:extLst>
      <p:ext uri="{BB962C8B-B14F-4D97-AF65-F5344CB8AC3E}">
        <p14:creationId xmlns:p14="http://schemas.microsoft.com/office/powerpoint/2010/main" val="259129394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7201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2400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60862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13347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941F-1B87-495C-9D24-048756D268CF}"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0221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941F-1B87-495C-9D24-048756D268CF}"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96956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074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9404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04B50FB-04D7-4FC6-B8EC-BC884FBC2AF5}" type="slidenum">
              <a:rPr lang="en-US" smtClean="0"/>
              <a:t>‹#›</a:t>
            </a:fld>
            <a:endParaRPr lang="en-US"/>
          </a:p>
        </p:txBody>
      </p:sp>
    </p:spTree>
    <p:extLst>
      <p:ext uri="{BB962C8B-B14F-4D97-AF65-F5344CB8AC3E}">
        <p14:creationId xmlns:p14="http://schemas.microsoft.com/office/powerpoint/2010/main" val="84257667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1844567"/>
            <a:ext cx="11208774" cy="895754"/>
          </a:xfrm>
        </p:spPr>
        <p:txBody>
          <a:bodyPr>
            <a:noAutofit/>
          </a:bodyPr>
          <a:lstStyle/>
          <a:p>
            <a:pPr algn="ctr"/>
            <a:r>
              <a:rPr lang="en-US" sz="7200" b="1" dirty="0">
                <a:solidFill>
                  <a:schemeClr val="bg2"/>
                </a:solidFill>
              </a:rPr>
              <a:t>Soil Separation</a:t>
            </a: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
        <p:nvSpPr>
          <p:cNvPr id="4" name="TextBox 3">
            <a:extLst>
              <a:ext uri="{FF2B5EF4-FFF2-40B4-BE49-F238E27FC236}">
                <a16:creationId xmlns:a16="http://schemas.microsoft.com/office/drawing/2014/main" id="{76A3F35F-72FC-480A-8D41-94EDF7662D1E}"/>
              </a:ext>
            </a:extLst>
          </p:cNvPr>
          <p:cNvSpPr txBox="1"/>
          <p:nvPr/>
        </p:nvSpPr>
        <p:spPr>
          <a:xfrm>
            <a:off x="491613" y="3104192"/>
            <a:ext cx="11208773" cy="1354217"/>
          </a:xfrm>
          <a:prstGeom prst="rect">
            <a:avLst/>
          </a:prstGeom>
          <a:noFill/>
        </p:spPr>
        <p:txBody>
          <a:bodyPr wrap="square" rtlCol="0">
            <a:spAutoFit/>
          </a:bodyPr>
          <a:lstStyle/>
          <a:p>
            <a:pPr algn="ctr"/>
            <a:r>
              <a:rPr lang="en-US" sz="3200" dirty="0">
                <a:solidFill>
                  <a:schemeClr val="bg1"/>
                </a:solidFill>
              </a:rPr>
              <a:t>Name</a:t>
            </a:r>
          </a:p>
          <a:p>
            <a:pPr algn="ctr"/>
            <a:r>
              <a:rPr lang="en-US" sz="3200" dirty="0">
                <a:solidFill>
                  <a:schemeClr val="bg1"/>
                </a:solidFill>
              </a:rPr>
              <a:t>Date</a:t>
            </a:r>
          </a:p>
          <a:p>
            <a:endParaRPr lang="en-US" dirty="0"/>
          </a:p>
        </p:txBody>
      </p:sp>
    </p:spTree>
    <p:extLst>
      <p:ext uri="{BB962C8B-B14F-4D97-AF65-F5344CB8AC3E}">
        <p14:creationId xmlns:p14="http://schemas.microsoft.com/office/powerpoint/2010/main" val="240747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EA5-F635-4811-97B5-57A0715947D5}"/>
              </a:ext>
            </a:extLst>
          </p:cNvPr>
          <p:cNvSpPr>
            <a:spLocks noGrp="1"/>
          </p:cNvSpPr>
          <p:nvPr>
            <p:ph type="title"/>
          </p:nvPr>
        </p:nvSpPr>
        <p:spPr>
          <a:xfrm>
            <a:off x="1128828" y="2085462"/>
            <a:ext cx="4351025" cy="2283824"/>
          </a:xfrm>
        </p:spPr>
        <p:txBody>
          <a:bodyPr/>
          <a:lstStyle/>
          <a:p>
            <a:r>
              <a:rPr lang="en-US" dirty="0"/>
              <a:t>Add some pictures of you doing your job/ the facility you work in. </a:t>
            </a:r>
          </a:p>
        </p:txBody>
      </p:sp>
      <p:sp>
        <p:nvSpPr>
          <p:cNvPr id="3" name="Text Placeholder 2">
            <a:extLst>
              <a:ext uri="{FF2B5EF4-FFF2-40B4-BE49-F238E27FC236}">
                <a16:creationId xmlns:a16="http://schemas.microsoft.com/office/drawing/2014/main" id="{C8802A93-65D2-4E4E-BBBD-5854BA6F7572}"/>
              </a:ext>
            </a:extLst>
          </p:cNvPr>
          <p:cNvSpPr>
            <a:spLocks noGrp="1"/>
          </p:cNvSpPr>
          <p:nvPr>
            <p:ph type="body" idx="1"/>
          </p:nvPr>
        </p:nvSpPr>
        <p:spPr>
          <a:xfrm>
            <a:off x="6912976" y="2189964"/>
            <a:ext cx="3757545" cy="2283824"/>
          </a:xfrm>
        </p:spPr>
        <p:txBody>
          <a:bodyPr/>
          <a:lstStyle/>
          <a:p>
            <a:endParaRPr lang="en-US" dirty="0">
              <a:solidFill>
                <a:schemeClr val="accent1"/>
              </a:solidFill>
            </a:endParaRPr>
          </a:p>
        </p:txBody>
      </p:sp>
      <p:pic>
        <p:nvPicPr>
          <p:cNvPr id="4" name="Picture 3">
            <a:extLst>
              <a:ext uri="{FF2B5EF4-FFF2-40B4-BE49-F238E27FC236}">
                <a16:creationId xmlns:a16="http://schemas.microsoft.com/office/drawing/2014/main" id="{B1E37582-9D94-4593-9639-70C93AA6A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28" y="5257800"/>
            <a:ext cx="3884964" cy="938954"/>
          </a:xfrm>
          <a:prstGeom prst="rect">
            <a:avLst/>
          </a:prstGeom>
        </p:spPr>
      </p:pic>
    </p:spTree>
    <p:extLst>
      <p:ext uri="{BB962C8B-B14F-4D97-AF65-F5344CB8AC3E}">
        <p14:creationId xmlns:p14="http://schemas.microsoft.com/office/powerpoint/2010/main" val="60138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2363041"/>
            <a:ext cx="11208774" cy="895754"/>
          </a:xfrm>
        </p:spPr>
        <p:txBody>
          <a:bodyPr>
            <a:noAutofit/>
          </a:bodyPr>
          <a:lstStyle/>
          <a:p>
            <a:pPr algn="ctr"/>
            <a:r>
              <a:rPr lang="en-US" sz="7200" b="1" dirty="0" err="1">
                <a:solidFill>
                  <a:schemeClr val="bg2"/>
                </a:solidFill>
              </a:rPr>
              <a:t>QUEStionS</a:t>
            </a:r>
            <a:r>
              <a:rPr lang="en-US" sz="7200" b="1" dirty="0">
                <a:solidFill>
                  <a:schemeClr val="bg2"/>
                </a:solidFill>
              </a:rPr>
              <a:t>?</a:t>
            </a: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Tree>
    <p:extLst>
      <p:ext uri="{BB962C8B-B14F-4D97-AF65-F5344CB8AC3E}">
        <p14:creationId xmlns:p14="http://schemas.microsoft.com/office/powerpoint/2010/main" val="251191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AE385E-814E-4048-9504-B467CAA4655E}"/>
              </a:ext>
            </a:extLst>
          </p:cNvPr>
          <p:cNvSpPr>
            <a:spLocks noGrp="1"/>
          </p:cNvSpPr>
          <p:nvPr>
            <p:ph type="title"/>
          </p:nvPr>
        </p:nvSpPr>
        <p:spPr>
          <a:xfrm>
            <a:off x="8382054" y="1450411"/>
            <a:ext cx="3161016" cy="966019"/>
          </a:xfrm>
        </p:spPr>
        <p:txBody>
          <a:bodyPr vert="horz" lIns="91440" tIns="45720" rIns="91440" bIns="45720" rtlCol="0" anchor="b">
            <a:normAutofit/>
          </a:bodyPr>
          <a:lstStyle/>
          <a:p>
            <a:r>
              <a:rPr lang="en-US" sz="5400" b="0" i="0" kern="1200" dirty="0">
                <a:solidFill>
                  <a:srgbClr val="EBEBEB"/>
                </a:solidFill>
                <a:latin typeface="+mj-lt"/>
                <a:ea typeface="+mj-ea"/>
                <a:cs typeface="+mj-cs"/>
              </a:rPr>
              <a:t>About Me</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CE0E89F4-2BAB-4520-918C-0EF23F2A0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3" y="5488964"/>
            <a:ext cx="3161017" cy="766548"/>
          </a:xfrm>
          <a:prstGeom prst="rect">
            <a:avLst/>
          </a:prstGeom>
        </p:spPr>
      </p:pic>
      <p:sp>
        <p:nvSpPr>
          <p:cNvPr id="6" name="Content Placeholder 5">
            <a:extLst>
              <a:ext uri="{FF2B5EF4-FFF2-40B4-BE49-F238E27FC236}">
                <a16:creationId xmlns:a16="http://schemas.microsoft.com/office/drawing/2014/main" id="{E12ECD02-65F7-49AE-8F5F-16619B61A00E}"/>
              </a:ext>
            </a:extLst>
          </p:cNvPr>
          <p:cNvSpPr>
            <a:spLocks noGrp="1"/>
          </p:cNvSpPr>
          <p:nvPr>
            <p:ph idx="1"/>
          </p:nvPr>
        </p:nvSpPr>
        <p:spPr>
          <a:xfrm>
            <a:off x="624401" y="675194"/>
            <a:ext cx="7324596" cy="5580317"/>
          </a:xfrm>
        </p:spPr>
        <p:txBody>
          <a:bodyPr>
            <a:normAutofit/>
          </a:bodyPr>
          <a:lstStyle/>
          <a:p>
            <a:pPr>
              <a:buFont typeface="Franklin Gothic Book" panose="020B0503020102020204" pitchFamily="34" charset="0"/>
              <a:buChar char="►"/>
            </a:pPr>
            <a:r>
              <a:rPr lang="en-US" sz="4000" dirty="0"/>
              <a:t>Where I work</a:t>
            </a:r>
          </a:p>
          <a:p>
            <a:pPr>
              <a:buFont typeface="Franklin Gothic Book" panose="020B0503020102020204" pitchFamily="34" charset="0"/>
              <a:buChar char="►"/>
            </a:pPr>
            <a:r>
              <a:rPr lang="en-US" sz="4000" dirty="0"/>
              <a:t>Job title</a:t>
            </a:r>
          </a:p>
          <a:p>
            <a:pPr>
              <a:buFont typeface="Franklin Gothic Book" panose="020B0503020102020204" pitchFamily="34" charset="0"/>
              <a:buChar char="►"/>
            </a:pPr>
            <a:r>
              <a:rPr lang="en-US" sz="4000" dirty="0"/>
              <a:t>A little about me</a:t>
            </a:r>
          </a:p>
        </p:txBody>
      </p:sp>
    </p:spTree>
    <p:extLst>
      <p:ext uri="{BB962C8B-B14F-4D97-AF65-F5344CB8AC3E}">
        <p14:creationId xmlns:p14="http://schemas.microsoft.com/office/powerpoint/2010/main" val="276837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pic>
        <p:nvPicPr>
          <p:cNvPr id="1026" name="Picture 2" descr="Image result for volleyball">
            <a:extLst>
              <a:ext uri="{FF2B5EF4-FFF2-40B4-BE49-F238E27FC236}">
                <a16:creationId xmlns:a16="http://schemas.microsoft.com/office/drawing/2014/main" id="{427CA6C9-1A62-4647-BB4D-B8F106944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031" y="181321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nnis ball">
            <a:extLst>
              <a:ext uri="{FF2B5EF4-FFF2-40B4-BE49-F238E27FC236}">
                <a16:creationId xmlns:a16="http://schemas.microsoft.com/office/drawing/2014/main" id="{D9ABEA57-CE62-4113-956C-12A9C909B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84" y="1976898"/>
            <a:ext cx="2482600" cy="2530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ing pong ball">
            <a:extLst>
              <a:ext uri="{FF2B5EF4-FFF2-40B4-BE49-F238E27FC236}">
                <a16:creationId xmlns:a16="http://schemas.microsoft.com/office/drawing/2014/main" id="{6021F820-F1B3-4D15-8302-5520A913F0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9997" y="1944794"/>
            <a:ext cx="2511137" cy="30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1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nfl logo (large)">
            <a:extLst>
              <a:ext uri="{FF2B5EF4-FFF2-40B4-BE49-F238E27FC236}">
                <a16:creationId xmlns:a16="http://schemas.microsoft.com/office/drawing/2014/main" id="{4CF502DC-A1F8-4C9F-839C-68CD4C1490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3356" y="5638800"/>
            <a:ext cx="2037949" cy="491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sitting, table, counter, water&#10;&#10;Description automatically generated">
            <a:extLst>
              <a:ext uri="{FF2B5EF4-FFF2-40B4-BE49-F238E27FC236}">
                <a16:creationId xmlns:a16="http://schemas.microsoft.com/office/drawing/2014/main" id="{5D941A9A-4068-4BDC-94D3-82457DE2C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896" y="728040"/>
            <a:ext cx="7369409" cy="4910760"/>
          </a:xfrm>
          <a:prstGeom prst="rect">
            <a:avLst/>
          </a:prstGeom>
        </p:spPr>
      </p:pic>
    </p:spTree>
    <p:extLst>
      <p:ext uri="{BB962C8B-B14F-4D97-AF65-F5344CB8AC3E}">
        <p14:creationId xmlns:p14="http://schemas.microsoft.com/office/powerpoint/2010/main" val="104341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gray">
          <a:xfrm>
            <a:off x="1154955" y="1295400"/>
            <a:ext cx="2793158" cy="1600200"/>
          </a:xfrm>
          <a:prstGeom prst="rect">
            <a:avLst/>
          </a:prstGeom>
        </p:spPr>
        <p:txBody>
          <a:bodyPr anchor="b">
            <a:normAutofit/>
          </a:bodyPr>
          <a:lstStyle/>
          <a:p>
            <a:r>
              <a:rPr lang="en-US" altLang="en-US" dirty="0"/>
              <a:t>What is Organic Material?</a:t>
            </a:r>
          </a:p>
        </p:txBody>
      </p:sp>
      <p:sp>
        <p:nvSpPr>
          <p:cNvPr id="36867" name="Content Placeholder 2"/>
          <p:cNvSpPr>
            <a:spLocks noGrp="1"/>
          </p:cNvSpPr>
          <p:nvPr>
            <p:ph type="body" sz="half" idx="2"/>
          </p:nvPr>
        </p:nvSpPr>
        <p:spPr bwMode="gray">
          <a:xfrm>
            <a:off x="1154954" y="3129280"/>
            <a:ext cx="2793158" cy="2895599"/>
          </a:xfrm>
          <a:prstGeom prst="rect">
            <a:avLst/>
          </a:prstGeom>
        </p:spPr>
        <p:txBody>
          <a:bodyPr>
            <a:normAutofit/>
          </a:bodyPr>
          <a:lstStyle/>
          <a:p>
            <a:r>
              <a:rPr lang="en-US" altLang="en-US" dirty="0"/>
              <a:t>Material from living or once living organisms.</a:t>
            </a:r>
          </a:p>
          <a:p>
            <a:r>
              <a:rPr lang="en-US" altLang="en-US" dirty="0"/>
              <a:t>Dead plant material, worms or decomposing insects</a:t>
            </a:r>
          </a:p>
          <a:p>
            <a:endParaRPr lang="en-US" altLang="en-US" dirty="0"/>
          </a:p>
        </p:txBody>
      </p:sp>
      <p:pic>
        <p:nvPicPr>
          <p:cNvPr id="3" name="Picture 2" descr="A picture containing food, table, white, plate&#10;&#10;Description automatically generated">
            <a:extLst>
              <a:ext uri="{FF2B5EF4-FFF2-40B4-BE49-F238E27FC236}">
                <a16:creationId xmlns:a16="http://schemas.microsoft.com/office/drawing/2014/main" id="{0869C639-97E2-4D02-81EB-4BD78F58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394" y="773083"/>
            <a:ext cx="4013002" cy="5311833"/>
          </a:xfrm>
          <a:prstGeom prst="rect">
            <a:avLst/>
          </a:prstGeom>
        </p:spPr>
      </p:pic>
    </p:spTree>
    <p:extLst>
      <p:ext uri="{BB962C8B-B14F-4D97-AF65-F5344CB8AC3E}">
        <p14:creationId xmlns:p14="http://schemas.microsoft.com/office/powerpoint/2010/main" val="196813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up, table, coffee, drink&#10;&#10;Description automatically generated">
            <a:extLst>
              <a:ext uri="{FF2B5EF4-FFF2-40B4-BE49-F238E27FC236}">
                <a16:creationId xmlns:a16="http://schemas.microsoft.com/office/drawing/2014/main" id="{A3D2F550-80ED-4C77-9710-82FD93A87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94" y="644237"/>
            <a:ext cx="8357997" cy="5569526"/>
          </a:xfrm>
          <a:prstGeom prst="rect">
            <a:avLst/>
          </a:prstGeom>
        </p:spPr>
      </p:pic>
    </p:spTree>
    <p:extLst>
      <p:ext uri="{BB962C8B-B14F-4D97-AF65-F5344CB8AC3E}">
        <p14:creationId xmlns:p14="http://schemas.microsoft.com/office/powerpoint/2010/main" val="176961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454B0-0457-4AE4-AD45-C2816D17C8C2}"/>
              </a:ext>
            </a:extLst>
          </p:cNvPr>
          <p:cNvSpPr>
            <a:spLocks noGrp="1"/>
          </p:cNvSpPr>
          <p:nvPr>
            <p:ph type="title"/>
          </p:nvPr>
        </p:nvSpPr>
        <p:spPr/>
        <p:txBody>
          <a:bodyPr/>
          <a:lstStyle/>
          <a:p>
            <a:r>
              <a:rPr lang="en-US" dirty="0"/>
              <a:t>Review</a:t>
            </a:r>
          </a:p>
        </p:txBody>
      </p:sp>
      <p:sp>
        <p:nvSpPr>
          <p:cNvPr id="5" name="Content Placeholder 4">
            <a:extLst>
              <a:ext uri="{FF2B5EF4-FFF2-40B4-BE49-F238E27FC236}">
                <a16:creationId xmlns:a16="http://schemas.microsoft.com/office/drawing/2014/main" id="{41571BA7-F1AB-4013-B7D5-6F9CFF9D2603}"/>
              </a:ext>
            </a:extLst>
          </p:cNvPr>
          <p:cNvSpPr>
            <a:spLocks noGrp="1"/>
          </p:cNvSpPr>
          <p:nvPr>
            <p:ph idx="1"/>
          </p:nvPr>
        </p:nvSpPr>
        <p:spPr/>
        <p:txBody>
          <a:bodyPr vert="horz" lIns="91440" tIns="45720" rIns="91440" bIns="45720" rtlCol="0" anchor="t">
            <a:normAutofit/>
          </a:bodyPr>
          <a:lstStyle/>
          <a:p>
            <a:r>
              <a:rPr lang="en-US" dirty="0"/>
              <a:t>Can you identify the organic material in the water bottles?</a:t>
            </a:r>
          </a:p>
          <a:p>
            <a:r>
              <a:rPr lang="en-US" dirty="0"/>
              <a:t>Where do you see the organic material?</a:t>
            </a:r>
          </a:p>
          <a:p>
            <a:r>
              <a:rPr lang="en-US" dirty="0"/>
              <a:t>What could cause the differences in the color of water in each bottle?</a:t>
            </a:r>
          </a:p>
          <a:p>
            <a:r>
              <a:rPr lang="en-US" dirty="0"/>
              <a:t>Do you think each soil type will support plant growth equally?</a:t>
            </a:r>
          </a:p>
        </p:txBody>
      </p:sp>
    </p:spTree>
    <p:extLst>
      <p:ext uri="{BB962C8B-B14F-4D97-AF65-F5344CB8AC3E}">
        <p14:creationId xmlns:p14="http://schemas.microsoft.com/office/powerpoint/2010/main" val="408043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795840" y="6455504"/>
            <a:ext cx="487018" cy="365125"/>
          </a:xfrm>
        </p:spPr>
        <p:txBody>
          <a:bodyPr>
            <a:normAutofit fontScale="77500" lnSpcReduction="20000"/>
          </a:bodyPr>
          <a:lstStyle/>
          <a:p>
            <a:pPr>
              <a:spcAft>
                <a:spcPts val="600"/>
              </a:spcAft>
            </a:pPr>
            <a:fld id="{24B8F71E-A876-E44E-BDB0-0D039B16D5F6}" type="slidenum">
              <a:rPr lang="en-US" smtClean="0"/>
              <a:pPr>
                <a:spcAft>
                  <a:spcPts val="600"/>
                </a:spcAft>
              </a:pPr>
              <a:t>8</a:t>
            </a:fld>
            <a:endParaRPr lang="en-US" dirty="0"/>
          </a:p>
        </p:txBody>
      </p:sp>
      <p:sp>
        <p:nvSpPr>
          <p:cNvPr id="6" name="Title 5">
            <a:extLst>
              <a:ext uri="{FF2B5EF4-FFF2-40B4-BE49-F238E27FC236}">
                <a16:creationId xmlns:a16="http://schemas.microsoft.com/office/drawing/2014/main" id="{DF59FBAA-78AF-4495-8DF3-4C9EDD2BC894}"/>
              </a:ext>
            </a:extLst>
          </p:cNvPr>
          <p:cNvSpPr>
            <a:spLocks noGrp="1"/>
          </p:cNvSpPr>
          <p:nvPr>
            <p:ph type="title"/>
          </p:nvPr>
        </p:nvSpPr>
        <p:spPr/>
        <p:txBody>
          <a:bodyPr/>
          <a:lstStyle/>
          <a:p>
            <a:endParaRPr lang="en-US" dirty="0"/>
          </a:p>
        </p:txBody>
      </p:sp>
      <p:pic>
        <p:nvPicPr>
          <p:cNvPr id="2050" name="Picture 2" descr="Image result for sand silt and clay mason jar">
            <a:extLst>
              <a:ext uri="{FF2B5EF4-FFF2-40B4-BE49-F238E27FC236}">
                <a16:creationId xmlns:a16="http://schemas.microsoft.com/office/drawing/2014/main" id="{58C8A4B0-A18C-46BC-95A2-A0D7558A7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026" y="2462213"/>
            <a:ext cx="847725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8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6A8CE3D0-D6C9-474F-88DB-5A74B34D6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13" y="1271689"/>
            <a:ext cx="3425904" cy="4442739"/>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895C46F4-A176-4E45-80AC-431E1F14B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351" y="1343673"/>
            <a:ext cx="3522881" cy="4418329"/>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857817D4-07ED-4784-9025-0DA6919DCC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2648" y="1402105"/>
            <a:ext cx="3541872" cy="4359897"/>
          </a:xfrm>
          <a:prstGeom prst="rect">
            <a:avLst/>
          </a:prstGeom>
        </p:spPr>
      </p:pic>
    </p:spTree>
    <p:extLst>
      <p:ext uri="{BB962C8B-B14F-4D97-AF65-F5344CB8AC3E}">
        <p14:creationId xmlns:p14="http://schemas.microsoft.com/office/powerpoint/2010/main" val="1868329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rgbClr val="27421D"/>
      </a:dk1>
      <a:lt1>
        <a:sysClr val="window" lastClr="FFFFFF"/>
      </a:lt1>
      <a:dk2>
        <a:srgbClr val="003468"/>
      </a:dk2>
      <a:lt2>
        <a:srgbClr val="E7E6E6"/>
      </a:lt2>
      <a:accent1>
        <a:srgbClr val="650B36"/>
      </a:accent1>
      <a:accent2>
        <a:srgbClr val="27421D"/>
      </a:accent2>
      <a:accent3>
        <a:srgbClr val="A5A5A5"/>
      </a:accent3>
      <a:accent4>
        <a:srgbClr val="595959"/>
      </a:accent4>
      <a:accent5>
        <a:srgbClr val="FFF2CC"/>
      </a:accent5>
      <a:accent6>
        <a:srgbClr val="E2EFD9"/>
      </a:accent6>
      <a:hlink>
        <a:srgbClr val="EBDAE2"/>
      </a:hlink>
      <a:folHlink>
        <a:srgbClr val="833C0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ndustryToolKit-option1" id="{9F5E900E-7AD4-4FD1-B9DA-230F6A5AD9F2}" vid="{D280C509-4780-42BA-AF92-69E01A5A5C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14672</TotalTime>
  <Words>903</Words>
  <Application>Microsoft Office PowerPoint</Application>
  <PresentationFormat>Widescreen</PresentationFormat>
  <Paragraphs>86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 Boardroom</vt:lpstr>
      <vt:lpstr>PowerPoint Presentation</vt:lpstr>
      <vt:lpstr>About Me</vt:lpstr>
      <vt:lpstr>PowerPoint Presentation</vt:lpstr>
      <vt:lpstr>PowerPoint Presentation</vt:lpstr>
      <vt:lpstr>What is Organic Material?</vt:lpstr>
      <vt:lpstr>PowerPoint Presentation</vt:lpstr>
      <vt:lpstr>Review</vt:lpstr>
      <vt:lpstr>PowerPoint Presentation</vt:lpstr>
      <vt:lpstr>PowerPoint Presentation</vt:lpstr>
      <vt:lpstr>Add some pictures of you doing your job/ the facility you work in.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McGee Buehler</dc:creator>
  <cp:lastModifiedBy>Melissa Bigge</cp:lastModifiedBy>
  <cp:revision>111</cp:revision>
  <dcterms:created xsi:type="dcterms:W3CDTF">2019-08-28T17:52:04Z</dcterms:created>
  <dcterms:modified xsi:type="dcterms:W3CDTF">2019-11-29T04:53:44Z</dcterms:modified>
</cp:coreProperties>
</file>